
<file path=[Content_Types].xml><?xml version="1.0" encoding="utf-8"?>
<Types xmlns="http://schemas.openxmlformats.org/package/2006/content-types">
  <Default Extension="jfif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87"/>
  </p:notesMasterIdLst>
  <p:sldIdLst>
    <p:sldId id="256" r:id="rId2"/>
    <p:sldId id="293" r:id="rId3"/>
    <p:sldId id="519" r:id="rId4"/>
    <p:sldId id="556" r:id="rId5"/>
    <p:sldId id="557" r:id="rId6"/>
    <p:sldId id="558" r:id="rId7"/>
    <p:sldId id="514" r:id="rId8"/>
    <p:sldId id="461" r:id="rId9"/>
    <p:sldId id="458" r:id="rId10"/>
    <p:sldId id="459" r:id="rId11"/>
    <p:sldId id="460" r:id="rId12"/>
    <p:sldId id="559" r:id="rId13"/>
    <p:sldId id="462" r:id="rId14"/>
    <p:sldId id="465" r:id="rId15"/>
    <p:sldId id="466" r:id="rId16"/>
    <p:sldId id="561" r:id="rId17"/>
    <p:sldId id="562" r:id="rId18"/>
    <p:sldId id="563" r:id="rId19"/>
    <p:sldId id="468" r:id="rId20"/>
    <p:sldId id="469" r:id="rId21"/>
    <p:sldId id="494" r:id="rId22"/>
    <p:sldId id="499" r:id="rId23"/>
    <p:sldId id="421" r:id="rId24"/>
    <p:sldId id="515" r:id="rId25"/>
    <p:sldId id="446" r:id="rId26"/>
    <p:sldId id="453" r:id="rId27"/>
    <p:sldId id="447" r:id="rId28"/>
    <p:sldId id="380" r:id="rId29"/>
    <p:sldId id="470" r:id="rId30"/>
    <p:sldId id="500" r:id="rId31"/>
    <p:sldId id="512" r:id="rId32"/>
    <p:sldId id="471" r:id="rId33"/>
    <p:sldId id="440" r:id="rId34"/>
    <p:sldId id="441" r:id="rId35"/>
    <p:sldId id="442" r:id="rId36"/>
    <p:sldId id="501" r:id="rId37"/>
    <p:sldId id="443" r:id="rId38"/>
    <p:sldId id="444" r:id="rId39"/>
    <p:sldId id="472" r:id="rId40"/>
    <p:sldId id="502" r:id="rId41"/>
    <p:sldId id="445" r:id="rId42"/>
    <p:sldId id="452" r:id="rId43"/>
    <p:sldId id="506" r:id="rId44"/>
    <p:sldId id="448" r:id="rId45"/>
    <p:sldId id="449" r:id="rId46"/>
    <p:sldId id="473" r:id="rId47"/>
    <p:sldId id="503" r:id="rId48"/>
    <p:sldId id="450" r:id="rId49"/>
    <p:sldId id="451" r:id="rId50"/>
    <p:sldId id="504" r:id="rId51"/>
    <p:sldId id="454" r:id="rId52"/>
    <p:sldId id="455" r:id="rId53"/>
    <p:sldId id="456" r:id="rId54"/>
    <p:sldId id="474" r:id="rId55"/>
    <p:sldId id="495" r:id="rId56"/>
    <p:sldId id="505" r:id="rId57"/>
    <p:sldId id="507" r:id="rId58"/>
    <p:sldId id="508" r:id="rId59"/>
    <p:sldId id="475" r:id="rId60"/>
    <p:sldId id="479" r:id="rId61"/>
    <p:sldId id="513" r:id="rId62"/>
    <p:sldId id="481" r:id="rId63"/>
    <p:sldId id="482" r:id="rId64"/>
    <p:sldId id="483" r:id="rId65"/>
    <p:sldId id="490" r:id="rId66"/>
    <p:sldId id="492" r:id="rId67"/>
    <p:sldId id="489" r:id="rId68"/>
    <p:sldId id="491" r:id="rId69"/>
    <p:sldId id="484" r:id="rId70"/>
    <p:sldId id="485" r:id="rId71"/>
    <p:sldId id="493" r:id="rId72"/>
    <p:sldId id="486" r:id="rId73"/>
    <p:sldId id="497" r:id="rId74"/>
    <p:sldId id="487" r:id="rId75"/>
    <p:sldId id="488" r:id="rId76"/>
    <p:sldId id="516" r:id="rId77"/>
    <p:sldId id="476" r:id="rId78"/>
    <p:sldId id="477" r:id="rId79"/>
    <p:sldId id="478" r:id="rId80"/>
    <p:sldId id="510" r:id="rId81"/>
    <p:sldId id="511" r:id="rId82"/>
    <p:sldId id="498" r:id="rId83"/>
    <p:sldId id="517" r:id="rId84"/>
    <p:sldId id="555" r:id="rId85"/>
    <p:sldId id="509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47" autoAdjust="0"/>
  </p:normalViewPr>
  <p:slideViewPr>
    <p:cSldViewPr snapToGrid="0">
      <p:cViewPr varScale="1">
        <p:scale>
          <a:sx n="65" d="100"/>
          <a:sy n="65" d="100"/>
        </p:scale>
        <p:origin x="5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641D-9A9D-4171-B60C-77A966F66B4B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13E67-F18F-4931-A1DC-E14CBB5A13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99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0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29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多一頁要講 </a:t>
            </a:r>
            <a:r>
              <a:rPr lang="en-US" altLang="zh-TW" dirty="0"/>
              <a:t>physics </a:t>
            </a:r>
            <a:r>
              <a:rPr lang="zh-TW" altLang="en-US" dirty="0"/>
              <a:t>的緣由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92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Kinematic 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運動學的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8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74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這種雖然感覺到卻碰不到的，像甚麼 </a:t>
            </a:r>
            <a:r>
              <a:rPr lang="en-US" altLang="zh-TW" dirty="0"/>
              <a:t>?? </a:t>
            </a:r>
            <a:r>
              <a:rPr lang="zh-TW" altLang="en-US" dirty="0"/>
              <a:t>像極了愛情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87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89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kinematic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運動學是力學的分支。它專門描述物體的運動，就是物體在空間中位置隨時間的變化，而不涉及力和質量等等那些造成運動的因素。明顯不同的，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動力學研究力和因為力地作用在物體上而產生的運動。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93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加個鬼滅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78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換成 </a:t>
            </a:r>
            <a:r>
              <a:rPr lang="en-US" altLang="zh-TW" dirty="0"/>
              <a:t>APEX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0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Homework 1</a:t>
            </a:r>
            <a:br>
              <a:rPr lang="en-US" altLang="zh-TW" dirty="0"/>
            </a:br>
            <a:r>
              <a:rPr lang="en-US" altLang="zh-TW" dirty="0" err="1"/>
              <a:t>time.delta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64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提一下 </a:t>
            </a:r>
            <a:r>
              <a:rPr lang="en-US" altLang="zh-TW" dirty="0"/>
              <a:t>canvas </a:t>
            </a:r>
            <a:r>
              <a:rPr lang="zh-TW" altLang="en-US" dirty="0"/>
              <a:t>的概念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1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Canvas mix 2D &amp; 3D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85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為什麼大部分的遊戲都有 </a:t>
            </a:r>
            <a:r>
              <a:rPr lang="en-US" altLang="zh-TW" dirty="0"/>
              <a:t>menu </a:t>
            </a:r>
            <a:r>
              <a:rPr lang="zh-TW" altLang="en-US" dirty="0"/>
              <a:t>，但 </a:t>
            </a:r>
            <a:r>
              <a:rPr lang="en-US" altLang="zh-TW" dirty="0" err="1"/>
              <a:t>pokemon</a:t>
            </a:r>
            <a:r>
              <a:rPr lang="en-US" altLang="zh-TW" dirty="0"/>
              <a:t> go </a:t>
            </a:r>
            <a:r>
              <a:rPr lang="zh-TW" altLang="en-US" dirty="0"/>
              <a:t>卻沒有 </a:t>
            </a:r>
            <a:r>
              <a:rPr lang="en-US" altLang="zh-TW" dirty="0"/>
              <a:t>??</a:t>
            </a:r>
          </a:p>
          <a:p>
            <a:r>
              <a:rPr lang="zh-TW" altLang="en-US" dirty="0"/>
              <a:t>為什麼像動森，最一開始點擊時就直接跳到教學頁面而沒進 </a:t>
            </a:r>
            <a:r>
              <a:rPr lang="en-US" altLang="zh-TW" dirty="0"/>
              <a:t>menu 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5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政治有分顏色難道 </a:t>
            </a:r>
            <a:r>
              <a:rPr lang="en-US" altLang="zh-TW" dirty="0"/>
              <a:t>unity </a:t>
            </a:r>
            <a:r>
              <a:rPr lang="zh-TW" altLang="en-US" dirty="0"/>
              <a:t>也有嘛 </a:t>
            </a:r>
            <a:r>
              <a:rPr lang="en-US" altLang="zh-TW" dirty="0"/>
              <a:t>!?!?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9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沒有把 </a:t>
            </a:r>
            <a:r>
              <a:rPr lang="en-US" altLang="zh-TW" dirty="0" err="1"/>
              <a:t>GameObject</a:t>
            </a:r>
            <a:r>
              <a:rPr lang="en-US" altLang="zh-TW" dirty="0"/>
              <a:t> </a:t>
            </a:r>
            <a:r>
              <a:rPr lang="zh-TW" altLang="en-US" dirty="0"/>
              <a:t>拉近 </a:t>
            </a:r>
            <a:r>
              <a:rPr lang="en-US" altLang="zh-TW" dirty="0"/>
              <a:t>Assets ?? </a:t>
            </a:r>
            <a:r>
              <a:rPr lang="zh-TW" altLang="en-US" dirty="0"/>
              <a:t>算說對一半</a:t>
            </a:r>
            <a:r>
              <a:rPr lang="en-US" altLang="zh-TW" dirty="0"/>
              <a:t>…</a:t>
            </a:r>
            <a:r>
              <a:rPr lang="zh-TW" altLang="en-US" dirty="0"/>
              <a:t>吧 </a:t>
            </a:r>
            <a:r>
              <a:rPr lang="en-US" altLang="zh-TW" dirty="0"/>
              <a:t>??</a:t>
            </a:r>
          </a:p>
          <a:p>
            <a:r>
              <a:rPr lang="en-US" altLang="zh-TW" dirty="0" err="1"/>
              <a:t>GameObject</a:t>
            </a:r>
            <a:r>
              <a:rPr lang="en-US" altLang="zh-TW" dirty="0"/>
              <a:t> </a:t>
            </a:r>
            <a:r>
              <a:rPr lang="zh-TW" altLang="en-US" dirty="0"/>
              <a:t>只要是生於實體檔案</a:t>
            </a:r>
            <a:r>
              <a:rPr lang="en-US" altLang="zh-TW" dirty="0"/>
              <a:t>(</a:t>
            </a:r>
            <a:r>
              <a:rPr lang="zh-TW" altLang="en-US" dirty="0"/>
              <a:t>存在於硬碟、資料夾內</a:t>
            </a:r>
            <a:r>
              <a:rPr lang="en-US" altLang="zh-TW" dirty="0"/>
              <a:t>)</a:t>
            </a:r>
            <a:r>
              <a:rPr lang="zh-TW" altLang="en-US" dirty="0"/>
              <a:t>的，在 </a:t>
            </a:r>
            <a:r>
              <a:rPr lang="en-US" altLang="zh-TW" dirty="0"/>
              <a:t>hierarchy </a:t>
            </a:r>
            <a:r>
              <a:rPr lang="zh-TW" altLang="en-US" dirty="0"/>
              <a:t>中都會顯示成 </a:t>
            </a:r>
            <a:r>
              <a:rPr lang="en-US" altLang="zh-TW" dirty="0"/>
              <a:t>blue text</a:t>
            </a:r>
            <a:r>
              <a:rPr lang="zh-TW" altLang="en-US" dirty="0"/>
              <a:t>，也是 </a:t>
            </a:r>
            <a:r>
              <a:rPr lang="en-US" altLang="zh-TW" dirty="0"/>
              <a:t>Prefab</a:t>
            </a:r>
            <a:r>
              <a:rPr lang="zh-TW" altLang="en-US" dirty="0"/>
              <a:t> </a:t>
            </a:r>
            <a:r>
              <a:rPr lang="en-US" altLang="zh-TW" dirty="0"/>
              <a:t>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Prefab instances are shown in the Hierarchy in blue text</a:t>
            </a:r>
            <a:endParaRPr lang="en-US" altLang="zh-TW" dirty="0"/>
          </a:p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Prefab system (new)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prefab Assets (created by unity editor) &amp; model prefab (model</a:t>
            </a:r>
            <a:r>
              <a:rPr lang="zh-TW" altLang="en-US" dirty="0"/>
              <a:t>，</a:t>
            </a:r>
            <a:r>
              <a:rPr lang="en-US" altLang="zh-TW" dirty="0"/>
              <a:t>ex: .</a:t>
            </a:r>
            <a:r>
              <a:rPr lang="en-US" altLang="zh-TW" dirty="0" err="1"/>
              <a:t>fbx</a:t>
            </a:r>
            <a:r>
              <a:rPr lang="en-US" altLang="zh-TW" dirty="0"/>
              <a:t>, .</a:t>
            </a:r>
            <a:r>
              <a:rPr lang="en-US" altLang="zh-TW" dirty="0" err="1"/>
              <a:t>dae</a:t>
            </a:r>
            <a:r>
              <a:rPr lang="en-US" altLang="zh-TW" dirty="0"/>
              <a:t>, .</a:t>
            </a:r>
            <a:r>
              <a:rPr lang="en-US" altLang="zh-TW" dirty="0" err="1"/>
              <a:t>dxf</a:t>
            </a:r>
            <a:r>
              <a:rPr lang="en-US" altLang="zh-TW" dirty="0"/>
              <a:t>, .obj)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This process of creating the Prefab Asset also turns the original </a:t>
            </a:r>
            <a:r>
              <a:rPr lang="en-US" altLang="zh-TW" b="0" i="0" dirty="0" err="1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GameObject</a:t>
            </a: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 into a Prefab instance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model prefab </a:t>
            </a:r>
          </a:p>
          <a:p>
            <a:r>
              <a:rPr lang="zh-TW" altLang="en-US" dirty="0"/>
              <a:t>預設不支援 </a:t>
            </a:r>
            <a:r>
              <a:rPr lang="en-US" altLang="zh-TW" dirty="0"/>
              <a:t>.ma, .md, .max, c4d, .blend </a:t>
            </a:r>
            <a:r>
              <a:rPr lang="zh-TW" altLang="en-US" dirty="0"/>
              <a:t>是因為要開啟，電腦都必須有相應的軟體，</a:t>
            </a:r>
            <a:endParaRPr lang="en-US" altLang="zh-TW" dirty="0"/>
          </a:p>
          <a:p>
            <a:r>
              <a:rPr lang="zh-TW" altLang="en-US" dirty="0"/>
              <a:t>故上述檔案應透過相應軟體轉成 </a:t>
            </a:r>
            <a:r>
              <a:rPr lang="en-US" altLang="zh-TW" dirty="0"/>
              <a:t>.</a:t>
            </a:r>
            <a:r>
              <a:rPr lang="en-US" altLang="zh-TW" dirty="0" err="1"/>
              <a:t>fbx</a:t>
            </a:r>
            <a:r>
              <a:rPr lang="en-US" altLang="zh-TW" dirty="0"/>
              <a:t> </a:t>
            </a:r>
            <a:r>
              <a:rPr lang="zh-TW" altLang="en-US" dirty="0"/>
              <a:t>等通用格式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人與人之間的連結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講這麼多 </a:t>
            </a:r>
            <a:r>
              <a:rPr lang="en-US" altLang="zh-TW" dirty="0"/>
              <a:t>prefab </a:t>
            </a:r>
            <a:r>
              <a:rPr lang="zh-TW" altLang="en-US" dirty="0"/>
              <a:t>，是為了甚麼 </a:t>
            </a:r>
            <a:r>
              <a:rPr lang="en-US" altLang="zh-TW" dirty="0"/>
              <a:t>?? </a:t>
            </a:r>
            <a:r>
              <a:rPr lang="zh-TW" altLang="en-US" dirty="0"/>
              <a:t>有甚麼好處 </a:t>
            </a:r>
            <a:r>
              <a:rPr lang="en-US" altLang="zh-TW" dirty="0"/>
              <a:t>??</a:t>
            </a:r>
          </a:p>
          <a:p>
            <a:endParaRPr lang="en-US" altLang="zh-TW" dirty="0"/>
          </a:p>
          <a:p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An overridden property value on a Prefab instance always takes precedence over the value from the Prefab Asset.</a:t>
            </a:r>
            <a:b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</a:br>
            <a:endParaRPr lang="en-US" altLang="zh-TW" b="0" i="0" dirty="0">
              <a:solidFill>
                <a:srgbClr val="45546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Overriding the value of a property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Adding a component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Removing a component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Adding a child </a:t>
            </a:r>
            <a:r>
              <a:rPr lang="en-US" altLang="zh-TW" b="0" i="0" dirty="0" err="1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GameObject</a:t>
            </a:r>
            <a:endParaRPr lang="en-US" altLang="zh-TW" b="0" i="0" dirty="0">
              <a:solidFill>
                <a:srgbClr val="455463"/>
              </a:solidFill>
              <a:effectLst/>
              <a:latin typeface="Roboto" panose="02000000000000000000" pitchFamily="2" charset="0"/>
            </a:endParaRPr>
          </a:p>
          <a:p>
            <a:endParaRPr lang="en-US" altLang="zh-TW" dirty="0"/>
          </a:p>
          <a:p>
            <a:r>
              <a:rPr lang="zh-TW" altLang="en-US" dirty="0"/>
              <a:t>例外：該 </a:t>
            </a:r>
            <a:r>
              <a:rPr lang="en-US" altLang="zh-TW" dirty="0"/>
              <a:t>instance </a:t>
            </a:r>
            <a:r>
              <a:rPr lang="zh-TW" altLang="en-US" dirty="0"/>
              <a:t>的 </a:t>
            </a:r>
            <a:r>
              <a:rPr lang="en-US" altLang="zh-TW" dirty="0"/>
              <a:t>prefab </a:t>
            </a:r>
            <a:r>
              <a:rPr lang="zh-TW" altLang="en-US" dirty="0"/>
              <a:t>是 </a:t>
            </a:r>
            <a:r>
              <a:rPr lang="en-US" altLang="zh-TW" dirty="0"/>
              <a:t>model prefab </a:t>
            </a:r>
            <a:r>
              <a:rPr lang="zh-TW" altLang="en-US" dirty="0"/>
              <a:t>時，無法使用 </a:t>
            </a:r>
            <a:r>
              <a:rPr lang="en-US" altLang="zh-TW" dirty="0"/>
              <a:t>apply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2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講這麼多 </a:t>
            </a:r>
            <a:r>
              <a:rPr lang="en-US" altLang="zh-TW" dirty="0"/>
              <a:t>prefab </a:t>
            </a:r>
            <a:r>
              <a:rPr lang="zh-TW" altLang="en-US" dirty="0"/>
              <a:t>，是為了甚麼 </a:t>
            </a:r>
            <a:r>
              <a:rPr lang="en-US" altLang="zh-TW" dirty="0"/>
              <a:t>?? </a:t>
            </a:r>
            <a:r>
              <a:rPr lang="zh-TW" altLang="en-US" dirty="0"/>
              <a:t>有甚麼好處 </a:t>
            </a:r>
            <a:r>
              <a:rPr lang="en-US" altLang="zh-TW" dirty="0"/>
              <a:t>??</a:t>
            </a:r>
          </a:p>
          <a:p>
            <a:endParaRPr lang="en-US" altLang="zh-TW" dirty="0"/>
          </a:p>
          <a:p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An overridden property value on a Prefab instance always takes precedence over the value from the Prefab Asset.</a:t>
            </a:r>
            <a:b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</a:br>
            <a:endParaRPr lang="en-US" altLang="zh-TW" b="0" i="0" dirty="0">
              <a:solidFill>
                <a:srgbClr val="45546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Overriding the value of a property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Adding a component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Removing a component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Adding a child </a:t>
            </a:r>
            <a:r>
              <a:rPr lang="en-US" altLang="zh-TW" b="0" i="0" dirty="0" err="1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GameObject</a:t>
            </a:r>
            <a:endParaRPr lang="en-US" altLang="zh-TW" b="0" i="0" dirty="0">
              <a:solidFill>
                <a:srgbClr val="455463"/>
              </a:solidFill>
              <a:effectLst/>
              <a:latin typeface="Roboto" panose="02000000000000000000" pitchFamily="2" charset="0"/>
            </a:endParaRPr>
          </a:p>
          <a:p>
            <a:endParaRPr lang="en-US" altLang="zh-TW" dirty="0"/>
          </a:p>
          <a:p>
            <a:r>
              <a:rPr lang="zh-TW" altLang="en-US" dirty="0"/>
              <a:t>例外：該 </a:t>
            </a:r>
            <a:r>
              <a:rPr lang="en-US" altLang="zh-TW" dirty="0"/>
              <a:t>instance </a:t>
            </a:r>
            <a:r>
              <a:rPr lang="zh-TW" altLang="en-US" dirty="0"/>
              <a:t>的 </a:t>
            </a:r>
            <a:r>
              <a:rPr lang="en-US" altLang="zh-TW" dirty="0"/>
              <a:t>prefab </a:t>
            </a:r>
            <a:r>
              <a:rPr lang="zh-TW" altLang="en-US" dirty="0"/>
              <a:t>是 </a:t>
            </a:r>
            <a:r>
              <a:rPr lang="en-US" altLang="zh-TW" dirty="0"/>
              <a:t>model prefab </a:t>
            </a:r>
            <a:r>
              <a:rPr lang="zh-TW" altLang="en-US" dirty="0"/>
              <a:t>時，無法使用 </a:t>
            </a:r>
            <a:r>
              <a:rPr lang="en-US" altLang="zh-TW" dirty="0"/>
              <a:t>apply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9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請付費解鎖 </a:t>
            </a:r>
            <a:r>
              <a:rPr lang="en-US" altLang="zh-TW" dirty="0"/>
              <a:t>Prefab Variant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6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61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11E-25B6-4939-9807-FC51E501DC0D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CFC-70CF-44D3-A428-11ACDF391D68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274640"/>
            <a:ext cx="25400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2157-261C-4462-9B7F-E2E174517000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5641C-D332-4D9B-9BED-09BB66FB9DCE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B0D-B130-4207-AABD-DF9FFAB5DA03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E9DB-9174-4EE6-8C75-C7A4AA9277BB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56BE-43D9-4D7F-912E-69909778B8A0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69B0-EDAA-457F-91E0-7B87BBBC28E6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9930-2B20-40C1-8AFD-4162E60E3844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5837" y="1743133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03D3-3FDE-4A86-A0F1-108D66669695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71740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F061743D-1618-4CEB-AF86-5B94BE863879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575EFD6-C01D-4727-A2CD-4CFDABBC2763}" type="datetime1">
              <a:rPr lang="en-US" altLang="zh-TW" smtClean="0"/>
              <a:t>12/20/2021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hyperlink" Target="https://a240888.github.io/WebGL_HotPo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f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docs.unity3d.com/Manual/CollidersOverview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avi"/><Relationship Id="rId1" Type="http://schemas.microsoft.com/office/2007/relationships/media" Target="../media/media10.avi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avi"/><Relationship Id="rId1" Type="http://schemas.microsoft.com/office/2007/relationships/media" Target="../media/media11.avi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://answers.unity3d.com/questions/918371/models-get-much-darker-when-switching-levels-but-a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8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hyperlink" Target="https://www.youtube.com/watch?v=pMH07GoYgWE&amp;ab_channel=%E5%B0%8F%E7%89%9B%E5%A5%B6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1078" y="443429"/>
            <a:ext cx="8915399" cy="2262781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Introduction to Unity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578" y="3729744"/>
            <a:ext cx="8915399" cy="1126283"/>
          </a:xfrm>
        </p:spPr>
        <p:txBody>
          <a:bodyPr>
            <a:noAutofit/>
          </a:bodyPr>
          <a:lstStyle/>
          <a:p>
            <a:endParaRPr lang="en-US" dirty="0">
              <a:solidFill>
                <a:srgbClr val="FFC00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67503" y="5568069"/>
            <a:ext cx="8915399" cy="1126283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lvl="0">
              <a:buClr>
                <a:schemeClr val="accent1"/>
              </a:buClr>
              <a:buSzPct val="80000"/>
            </a:pPr>
            <a:r>
              <a:rPr lang="en-US" altLang="zh-TW" sz="2000" dirty="0">
                <a:solidFill>
                  <a:srgbClr val="FFFFFF"/>
                </a:solidFill>
                <a:latin typeface="Adobe 黑体 Std R" pitchFamily="34" charset="-128"/>
                <a:ea typeface="Adobe 黑体 Std R" pitchFamily="34" charset="-128"/>
              </a:rPr>
              <a:t>CaramelYo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itchFamily="34" charset="-128"/>
              <a:ea typeface="Adobe 黑体 Std R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肘形接點 25"/>
          <p:cNvCxnSpPr/>
          <p:nvPr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888941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爆炸 1 37"/>
          <p:cNvSpPr/>
          <p:nvPr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07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3D2ECA5-7D25-45A7-AD9E-171D31191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Prefab Asset and (prefab) instance</a:t>
            </a:r>
          </a:p>
          <a:p>
            <a:r>
              <a:rPr lang="en-US" altLang="zh-TW" sz="2800" dirty="0"/>
              <a:t>The text of </a:t>
            </a:r>
            <a:r>
              <a:rPr lang="en-US" altLang="zh-TW" sz="2800" b="1" dirty="0">
                <a:solidFill>
                  <a:srgbClr val="0070C0"/>
                </a:solidFill>
              </a:rPr>
              <a:t>Prefab instance is blue</a:t>
            </a:r>
          </a:p>
          <a:p>
            <a:r>
              <a:rPr lang="en-US" altLang="zh-TW" sz="2800" dirty="0"/>
              <a:t>The text of Prefab instance </a:t>
            </a:r>
            <a:r>
              <a:rPr lang="en-US" altLang="zh-TW" sz="2800" b="1" dirty="0">
                <a:solidFill>
                  <a:srgbClr val="0070C0"/>
                </a:solidFill>
              </a:rPr>
              <a:t>missing the connection to its Prefab Asset is red</a:t>
            </a:r>
          </a:p>
          <a:p>
            <a:r>
              <a:rPr lang="en-US" altLang="zh-TW" sz="2800" dirty="0"/>
              <a:t>The text of others is black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02CD00B-129E-4F30-BA75-A470B503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1" y="4581940"/>
            <a:ext cx="3526446" cy="180560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74FA74D-6323-49CD-B331-B6212B2D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90" y="4581940"/>
            <a:ext cx="3584921" cy="180560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0882D9D-4C4B-48AA-86E1-B54528478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318" y="4581940"/>
            <a:ext cx="3516184" cy="180560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8C26A7-8B23-4C88-AFD4-AD1E6DFC3F70}"/>
              </a:ext>
            </a:extLst>
          </p:cNvPr>
          <p:cNvSpPr/>
          <p:nvPr/>
        </p:nvSpPr>
        <p:spPr>
          <a:xfrm>
            <a:off x="470091" y="5952618"/>
            <a:ext cx="1974935" cy="2096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4AE5AD-C15D-4DCE-A35C-97F06C34B6FC}"/>
              </a:ext>
            </a:extLst>
          </p:cNvPr>
          <p:cNvSpPr/>
          <p:nvPr/>
        </p:nvSpPr>
        <p:spPr>
          <a:xfrm>
            <a:off x="2385393" y="4774076"/>
            <a:ext cx="407504" cy="334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ADF5AA-DD1E-49A9-A27C-2BCD993E76C5}"/>
              </a:ext>
            </a:extLst>
          </p:cNvPr>
          <p:cNvSpPr/>
          <p:nvPr/>
        </p:nvSpPr>
        <p:spPr>
          <a:xfrm>
            <a:off x="4303090" y="5419678"/>
            <a:ext cx="1974935" cy="2096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1650776-45F5-473B-9F01-C85B6D2B4C30}"/>
              </a:ext>
            </a:extLst>
          </p:cNvPr>
          <p:cNvSpPr/>
          <p:nvPr/>
        </p:nvSpPr>
        <p:spPr>
          <a:xfrm>
            <a:off x="6218392" y="4749235"/>
            <a:ext cx="407504" cy="334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7AD6C7-ECEA-4DB5-830E-F77BC331076B}"/>
              </a:ext>
            </a:extLst>
          </p:cNvPr>
          <p:cNvSpPr/>
          <p:nvPr/>
        </p:nvSpPr>
        <p:spPr>
          <a:xfrm>
            <a:off x="8155318" y="6134044"/>
            <a:ext cx="1974935" cy="2096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1F13D93-3661-47A2-A3C1-38CC65799B03}"/>
              </a:ext>
            </a:extLst>
          </p:cNvPr>
          <p:cNvSpPr/>
          <p:nvPr/>
        </p:nvSpPr>
        <p:spPr>
          <a:xfrm>
            <a:off x="10086992" y="4772130"/>
            <a:ext cx="407504" cy="334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CD68E3-1BEF-43C5-B22A-A3D002D68B22}"/>
              </a:ext>
            </a:extLst>
          </p:cNvPr>
          <p:cNvSpPr/>
          <p:nvPr/>
        </p:nvSpPr>
        <p:spPr>
          <a:xfrm>
            <a:off x="10130253" y="5182966"/>
            <a:ext cx="1541249" cy="2367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4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A41DB8-79B3-4AA6-B975-48DBA1D6E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Prefab instance</a:t>
            </a:r>
          </a:p>
          <a:p>
            <a:r>
              <a:rPr lang="en-US" altLang="zh-TW" sz="2800" dirty="0"/>
              <a:t>Open</a:t>
            </a:r>
          </a:p>
          <a:p>
            <a:pPr lvl="1"/>
            <a:r>
              <a:rPr lang="en-US" altLang="zh-TW" sz="2400" dirty="0"/>
              <a:t>Open its Prefab Asset with Prefab Mode</a:t>
            </a:r>
          </a:p>
          <a:p>
            <a:endParaRPr lang="en-US" altLang="zh-TW" sz="2800" dirty="0"/>
          </a:p>
          <a:p>
            <a:r>
              <a:rPr lang="en-US" altLang="zh-TW" sz="2800" dirty="0"/>
              <a:t>Select</a:t>
            </a:r>
          </a:p>
          <a:p>
            <a:pPr lvl="1"/>
            <a:r>
              <a:rPr lang="en-US" altLang="zh-TW" sz="2400" dirty="0"/>
              <a:t>Show its Prefab Asset</a:t>
            </a:r>
            <a:r>
              <a:rPr lang="zh-TW" altLang="en-US" sz="2400" dirty="0"/>
              <a:t> </a:t>
            </a:r>
            <a:r>
              <a:rPr lang="en-US" altLang="zh-TW" sz="2400" dirty="0"/>
              <a:t>in Project window</a:t>
            </a:r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85C89B7-A5BB-4539-A247-7CC8FC18C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61" y="3545836"/>
            <a:ext cx="4337276" cy="108431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30492B-3B79-4D8B-BEB3-70D88E5530DF}"/>
              </a:ext>
            </a:extLst>
          </p:cNvPr>
          <p:cNvSpPr/>
          <p:nvPr/>
        </p:nvSpPr>
        <p:spPr>
          <a:xfrm>
            <a:off x="7669505" y="4295517"/>
            <a:ext cx="1007356" cy="334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FED63D-716F-4C1D-B142-F75BD2260709}"/>
              </a:ext>
            </a:extLst>
          </p:cNvPr>
          <p:cNvSpPr/>
          <p:nvPr/>
        </p:nvSpPr>
        <p:spPr>
          <a:xfrm>
            <a:off x="8751527" y="4295517"/>
            <a:ext cx="1007356" cy="334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15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A41DB8-79B3-4AA6-B975-48DBA1D6E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75192"/>
            <a:ext cx="7536763" cy="4625609"/>
          </a:xfrm>
        </p:spPr>
        <p:txBody>
          <a:bodyPr>
            <a:normAutofit fontScale="92500" lnSpcReduction="1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Prefab instance</a:t>
            </a:r>
          </a:p>
          <a:p>
            <a:r>
              <a:rPr lang="en-US" altLang="zh-TW" sz="2800" dirty="0"/>
              <a:t>Overrides</a:t>
            </a:r>
          </a:p>
          <a:p>
            <a:pPr lvl="1"/>
            <a:r>
              <a:rPr lang="en-US" altLang="zh-TW" sz="2400" dirty="0"/>
              <a:t>Look over the differences between this instance and its Prefab Asset</a:t>
            </a:r>
          </a:p>
          <a:p>
            <a:pPr lvl="1"/>
            <a:r>
              <a:rPr lang="en-US" altLang="zh-TW" sz="2400" dirty="0"/>
              <a:t>“Revert All” would revert all its states back to its Prefab Asset</a:t>
            </a:r>
          </a:p>
          <a:p>
            <a:pPr lvl="1"/>
            <a:r>
              <a:rPr lang="en-US" altLang="zh-TW" sz="2400" dirty="0"/>
              <a:t>“Apply All” would apply all its overridden states to its Prefab Asset</a:t>
            </a:r>
          </a:p>
          <a:p>
            <a:pPr lvl="1"/>
            <a:r>
              <a:rPr lang="en-US" altLang="zh-TW" sz="2400" dirty="0"/>
              <a:t>※ Once Prefab Asset changes, all of its Prefab instance would change together</a:t>
            </a:r>
          </a:p>
          <a:p>
            <a:pPr lvl="1"/>
            <a:r>
              <a:rPr lang="en-US" altLang="zh-TW" sz="2400" dirty="0"/>
              <a:t>※ An overridden state on a Prefab instance always takes precedence over the value from the Prefab Asset</a:t>
            </a:r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22890-ED41-48C0-961F-64FBC07B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363" y="2399426"/>
            <a:ext cx="3771317" cy="378124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6F28F5C-AABD-40D2-95B7-5780500E5AB7}"/>
              </a:ext>
            </a:extLst>
          </p:cNvPr>
          <p:cNvSpPr/>
          <p:nvPr/>
        </p:nvSpPr>
        <p:spPr>
          <a:xfrm>
            <a:off x="10531690" y="3105947"/>
            <a:ext cx="1385989" cy="2236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1FE9DF-D433-4D6E-9D79-5720D17C0629}"/>
              </a:ext>
            </a:extLst>
          </p:cNvPr>
          <p:cNvSpPr/>
          <p:nvPr/>
        </p:nvSpPr>
        <p:spPr>
          <a:xfrm>
            <a:off x="8060159" y="5822642"/>
            <a:ext cx="3857520" cy="3580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A9E9106-845F-4CB8-90AB-B73948D61879}"/>
              </a:ext>
            </a:extLst>
          </p:cNvPr>
          <p:cNvSpPr txBox="1"/>
          <p:nvPr/>
        </p:nvSpPr>
        <p:spPr>
          <a:xfrm>
            <a:off x="5836473" y="599600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Overridden property</a:t>
            </a:r>
          </a:p>
        </p:txBody>
      </p:sp>
    </p:spTree>
    <p:extLst>
      <p:ext uri="{BB962C8B-B14F-4D97-AF65-F5344CB8AC3E}">
        <p14:creationId xmlns:p14="http://schemas.microsoft.com/office/powerpoint/2010/main" val="311593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46011-B03F-4CEE-A4E4-110D682B5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Use the model prefab from the package</a:t>
            </a:r>
          </a:p>
          <a:p>
            <a:endParaRPr lang="en-US" altLang="zh-TW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7400" y="2732870"/>
            <a:ext cx="8126925" cy="3659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78874BF-F59A-4E05-BB5D-352F6D841CA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429000" y="4263887"/>
            <a:ext cx="2001619" cy="116560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3275590-DA11-422D-82F0-707D89E26867}"/>
              </a:ext>
            </a:extLst>
          </p:cNvPr>
          <p:cNvSpPr txBox="1"/>
          <p:nvPr/>
        </p:nvSpPr>
        <p:spPr>
          <a:xfrm>
            <a:off x="4288621" y="425550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Drag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2FC198D-2DF3-4428-A82C-049B65D1FAA6}"/>
              </a:ext>
            </a:extLst>
          </p:cNvPr>
          <p:cNvSpPr/>
          <p:nvPr/>
        </p:nvSpPr>
        <p:spPr>
          <a:xfrm>
            <a:off x="4957394" y="5429493"/>
            <a:ext cx="946449" cy="9629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3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271" y="3038409"/>
            <a:ext cx="7842056" cy="357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4EBFA5-571B-44C1-BC85-4AA901E7F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Use the model prefab from the package</a:t>
            </a:r>
          </a:p>
          <a:p>
            <a:r>
              <a:rPr lang="en-US" altLang="zh-TW" sz="2800" dirty="0"/>
              <a:t>Use the materials (including textures) on model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12F9335-EB35-45EF-8E7B-68E9C593AEE1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731001" y="4522304"/>
            <a:ext cx="3246269" cy="120512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2C1CDC7-8A4F-423C-9B67-E516DEC0BED8}"/>
              </a:ext>
            </a:extLst>
          </p:cNvPr>
          <p:cNvSpPr txBox="1"/>
          <p:nvPr/>
        </p:nvSpPr>
        <p:spPr>
          <a:xfrm>
            <a:off x="4075044" y="474514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Drag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95BD6F-8503-4DD6-8EF5-BA6BD08831CF}"/>
              </a:ext>
            </a:extLst>
          </p:cNvPr>
          <p:cNvSpPr/>
          <p:nvPr/>
        </p:nvSpPr>
        <p:spPr>
          <a:xfrm>
            <a:off x="3386958" y="5727431"/>
            <a:ext cx="688086" cy="8867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783B955-FD4F-4661-AEE0-7A6293A2CBA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170583" y="4929809"/>
            <a:ext cx="560418" cy="79762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63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4196" y="3127409"/>
            <a:ext cx="6663608" cy="3000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D56A4C-5D3D-4F0B-AD85-5BB3A7E60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Make it as a new Prefab</a:t>
            </a:r>
            <a:r>
              <a:rPr lang="zh-TW" alt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zh-TW" b="1" dirty="0">
                <a:ln/>
                <a:solidFill>
                  <a:schemeClr val="accent3"/>
                </a:solidFill>
              </a:rPr>
              <a:t>Asset</a:t>
            </a:r>
          </a:p>
          <a:p>
            <a:endParaRPr lang="en-US" altLang="zh-TW" sz="2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FF9200C-375B-45E0-91C7-6A5E6E2E5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58" y="1773182"/>
            <a:ext cx="3163942" cy="125272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A12DE74-65F5-4DFF-A191-5C36FA65F106}"/>
              </a:ext>
            </a:extLst>
          </p:cNvPr>
          <p:cNvSpPr txBox="1"/>
          <p:nvPr/>
        </p:nvSpPr>
        <p:spPr>
          <a:xfrm>
            <a:off x="8759031" y="474514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Drag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749642-110D-43FF-81B2-75F9DE3015A5}"/>
              </a:ext>
            </a:extLst>
          </p:cNvPr>
          <p:cNvSpPr/>
          <p:nvPr/>
        </p:nvSpPr>
        <p:spPr>
          <a:xfrm>
            <a:off x="2980570" y="4535511"/>
            <a:ext cx="3115429" cy="2096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C2AD073-DB07-4162-AA94-C926B60CC0A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4538285" y="4745143"/>
            <a:ext cx="1655125" cy="713893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1852E00-CBF6-4383-89C7-FF28BD2551F0}"/>
              </a:ext>
            </a:extLst>
          </p:cNvPr>
          <p:cNvSpPr/>
          <p:nvPr/>
        </p:nvSpPr>
        <p:spPr>
          <a:xfrm>
            <a:off x="9260395" y="2672874"/>
            <a:ext cx="798006" cy="2777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03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D56A4C-5D3D-4F0B-AD85-5BB3A7E60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Override</a:t>
            </a:r>
          </a:p>
          <a:p>
            <a:r>
              <a:rPr lang="en-US" altLang="zh-TW" sz="2800" dirty="0"/>
              <a:t>origin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AD762E-C20A-428C-B9AE-06597843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3" y="2932203"/>
            <a:ext cx="6023526" cy="36819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328AF6-2757-4CB1-870B-8EB517865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342" y="3171369"/>
            <a:ext cx="3820058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68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D56A4C-5D3D-4F0B-AD85-5BB3A7E60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Override</a:t>
            </a:r>
          </a:p>
          <a:p>
            <a:r>
              <a:rPr lang="en-US" altLang="zh-TW" sz="2800" dirty="0"/>
              <a:t>Scale up one of shield coin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AD762E-C20A-428C-B9AE-065978434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18" y="2932203"/>
            <a:ext cx="5989315" cy="36819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328AF6-2757-4CB1-870B-8EB517865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342" y="3205485"/>
            <a:ext cx="3820058" cy="319929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164ADF-E100-45EE-8DBA-1283BB7B6C5A}"/>
              </a:ext>
            </a:extLst>
          </p:cNvPr>
          <p:cNvSpPr/>
          <p:nvPr/>
        </p:nvSpPr>
        <p:spPr>
          <a:xfrm>
            <a:off x="4077179" y="4595502"/>
            <a:ext cx="1126417" cy="6552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DC5904-1259-4C4A-B6B4-B4FBB6CDD95D}"/>
              </a:ext>
            </a:extLst>
          </p:cNvPr>
          <p:cNvSpPr/>
          <p:nvPr/>
        </p:nvSpPr>
        <p:spPr>
          <a:xfrm>
            <a:off x="7770596" y="4700768"/>
            <a:ext cx="3811804" cy="2294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0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D56A4C-5D3D-4F0B-AD85-5BB3A7E60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Override</a:t>
            </a:r>
          </a:p>
          <a:p>
            <a:r>
              <a:rPr lang="en-US" altLang="zh-TW" sz="2800" dirty="0"/>
              <a:t>Apply the overridden property to all of Prefab instances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AD762E-C20A-428C-B9AE-065978434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3020596"/>
            <a:ext cx="4363393" cy="36819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328AF6-2757-4CB1-870B-8EB517865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1877" y="3247111"/>
            <a:ext cx="6685803" cy="33520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164ADF-E100-45EE-8DBA-1283BB7B6C5A}"/>
              </a:ext>
            </a:extLst>
          </p:cNvPr>
          <p:cNvSpPr/>
          <p:nvPr/>
        </p:nvSpPr>
        <p:spPr>
          <a:xfrm>
            <a:off x="3581442" y="5442343"/>
            <a:ext cx="1480752" cy="3362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DC5904-1259-4C4A-B6B4-B4FBB6CDD95D}"/>
              </a:ext>
            </a:extLst>
          </p:cNvPr>
          <p:cNvSpPr/>
          <p:nvPr/>
        </p:nvSpPr>
        <p:spPr>
          <a:xfrm>
            <a:off x="7616633" y="4693664"/>
            <a:ext cx="3752093" cy="1905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4044" y="3049406"/>
            <a:ext cx="3633504" cy="2779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51C263-C80D-4088-AD1C-03CD1BCDE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275" y="3410268"/>
            <a:ext cx="2581635" cy="20576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8EFE5D8-5856-4D75-BCD5-C777EEE61818}"/>
              </a:ext>
            </a:extLst>
          </p:cNvPr>
          <p:cNvSpPr/>
          <p:nvPr/>
        </p:nvSpPr>
        <p:spPr>
          <a:xfrm>
            <a:off x="2123766" y="5423554"/>
            <a:ext cx="3213782" cy="30794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940DE3-7FB5-4B46-A794-6D1557A58C68}"/>
              </a:ext>
            </a:extLst>
          </p:cNvPr>
          <p:cNvSpPr/>
          <p:nvPr/>
        </p:nvSpPr>
        <p:spPr>
          <a:xfrm>
            <a:off x="7274174" y="4142166"/>
            <a:ext cx="2737092" cy="8917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14C14D5-9A89-4F84-89F4-ECB760DD6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“instantiate” Prefab instance in run time</a:t>
            </a: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913691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FACA5-706B-414B-A42F-FD2E0FE51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 numCol="2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/>
              <a:t>Last Class</a:t>
            </a:r>
          </a:p>
          <a:p>
            <a:endParaRPr lang="en-US" dirty="0"/>
          </a:p>
          <a:p>
            <a:r>
              <a:rPr lang="en-US" dirty="0"/>
              <a:t>Prefab</a:t>
            </a:r>
          </a:p>
          <a:p>
            <a:endParaRPr lang="en-US" dirty="0"/>
          </a:p>
          <a:p>
            <a:r>
              <a:rPr lang="en-US" dirty="0"/>
              <a:t>Physics</a:t>
            </a:r>
          </a:p>
          <a:p>
            <a:endParaRPr lang="en-US" dirty="0"/>
          </a:p>
          <a:p>
            <a:r>
              <a:rPr lang="en-US" dirty="0"/>
              <a:t>Multiple Scenes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TW" dirty="0"/>
              <a:t>Game (Program) Logic Practice</a:t>
            </a:r>
          </a:p>
          <a:p>
            <a:endParaRPr lang="en-US" altLang="zh-TW" dirty="0"/>
          </a:p>
          <a:p>
            <a:r>
              <a:rPr lang="en-US" altLang="zh-TW" dirty="0"/>
              <a:t>Homework</a:t>
            </a:r>
          </a:p>
          <a:p>
            <a:endParaRPr lang="en-US" dirty="0"/>
          </a:p>
          <a:p>
            <a:r>
              <a:rPr lang="en-US" dirty="0"/>
              <a:t>Next Class</a:t>
            </a:r>
          </a:p>
        </p:txBody>
      </p:sp>
    </p:spTree>
    <p:extLst>
      <p:ext uri="{BB962C8B-B14F-4D97-AF65-F5344CB8AC3E}">
        <p14:creationId xmlns:p14="http://schemas.microsoft.com/office/powerpoint/2010/main" val="3524960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997" y="2664524"/>
            <a:ext cx="3982006" cy="4086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75192"/>
            <a:ext cx="9756532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Use “instantiate” to create a coin in run time</a:t>
            </a: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5487865" y="4528762"/>
            <a:ext cx="2293327" cy="192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04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</a:t>
            </a:r>
            <a:r>
              <a:rPr lang="en-US" altLang="zh-TW" dirty="0"/>
              <a:t>a shield coin</a:t>
            </a:r>
            <a:r>
              <a:rPr lang="en-US" dirty="0"/>
              <a:t> as a prefab and create it with instantiate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77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01" y="3330314"/>
            <a:ext cx="5534797" cy="1991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Meta file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328601" y="4195271"/>
            <a:ext cx="1630261" cy="1062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497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Computer-Assisted Crafting of Wire Wrapped Jewelry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98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None/>
            </a:pPr>
            <a:r>
              <a:rPr lang="zh-TW" altLang="en-US" b="1" dirty="0">
                <a:ln/>
                <a:solidFill>
                  <a:schemeClr val="accent3"/>
                </a:solidFill>
              </a:rPr>
              <a:t>多一頁要講 </a:t>
            </a:r>
            <a:r>
              <a:rPr lang="en-US" altLang="zh-TW" b="1" dirty="0">
                <a:ln/>
                <a:solidFill>
                  <a:schemeClr val="accent3"/>
                </a:solidFill>
              </a:rPr>
              <a:t>physics </a:t>
            </a:r>
            <a:r>
              <a:rPr lang="zh-TW" altLang="en-US" b="1" dirty="0">
                <a:ln/>
                <a:solidFill>
                  <a:schemeClr val="accent3"/>
                </a:solidFill>
              </a:rPr>
              <a:t>的緣由</a:t>
            </a:r>
          </a:p>
          <a:p>
            <a:pPr marL="118872" indent="0">
              <a:buNone/>
            </a:pPr>
            <a:endParaRPr lang="zh-TW" altLang="en-US" dirty="0"/>
          </a:p>
          <a:p>
            <a:pPr marL="118872" indent="0">
              <a:buNone/>
            </a:pPr>
            <a:r>
              <a:rPr lang="zh-TW" altLang="en-US" b="1" dirty="0">
                <a:ln/>
                <a:solidFill>
                  <a:schemeClr val="accent3"/>
                </a:solidFill>
              </a:rPr>
              <a:t>       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9" name="Record_2016_03_24_17_25_20_62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599" y="2520692"/>
            <a:ext cx="6382159" cy="3134605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55" y="3292545"/>
            <a:ext cx="3000794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Rigidbody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9" name="Record_2016_03_24_17_25_20_62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" y="2520692"/>
            <a:ext cx="6382159" cy="3134605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55" y="3292545"/>
            <a:ext cx="3000794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01" y="2013774"/>
            <a:ext cx="3125290" cy="4737544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122" y="2013775"/>
            <a:ext cx="2271127" cy="473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5668994"/>
            <a:ext cx="3421652" cy="80800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533646"/>
            <a:ext cx="3144762" cy="3031232"/>
          </a:xfrm>
          <a:prstGeom prst="rect">
            <a:avLst/>
          </a:prstGeom>
        </p:spPr>
      </p:pic>
      <p:pic>
        <p:nvPicPr>
          <p:cNvPr id="8" name="Record_2016_03_24_17_28_03_4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04546" y="2797541"/>
            <a:ext cx="5255247" cy="258091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Modify gravity</a:t>
            </a:r>
          </a:p>
        </p:txBody>
      </p:sp>
    </p:spTree>
    <p:extLst>
      <p:ext uri="{BB962C8B-B14F-4D97-AF65-F5344CB8AC3E}">
        <p14:creationId xmlns:p14="http://schemas.microsoft.com/office/powerpoint/2010/main" val="26407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Collider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88" y="2220834"/>
            <a:ext cx="2486372" cy="37343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68704"/>
            <a:ext cx="2829320" cy="183858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03468" y="3850965"/>
            <a:ext cx="1968862" cy="16090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97" y="1920753"/>
            <a:ext cx="2267266" cy="433448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98" y="3259203"/>
            <a:ext cx="2934109" cy="165758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613538" y="4202757"/>
            <a:ext cx="1968862" cy="16090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83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Collider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86" y="3259205"/>
            <a:ext cx="2934109" cy="165758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843729" y="3455411"/>
            <a:ext cx="1218317" cy="2549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65" y="1775192"/>
            <a:ext cx="4494830" cy="49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00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Last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0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fit your Viking model with a capsule collider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60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Mesh </a:t>
            </a:r>
            <a:r>
              <a:rPr lang="en-US" b="1" dirty="0">
                <a:ln/>
                <a:solidFill>
                  <a:schemeClr val="accent3"/>
                </a:solidFill>
              </a:rPr>
              <a:t>Collider</a:t>
            </a:r>
          </a:p>
          <a:p>
            <a:r>
              <a:rPr lang="en-US" altLang="zh-TW" dirty="0"/>
              <a:t>Intuitive</a:t>
            </a:r>
          </a:p>
          <a:p>
            <a:r>
              <a:rPr lang="en-US" altLang="zh-TW" dirty="0"/>
              <a:t>High-resource and unstable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6905043-EF70-46F4-A439-12870527B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5"/>
          <a:stretch/>
        </p:blipFill>
        <p:spPr>
          <a:xfrm>
            <a:off x="263562" y="3411070"/>
            <a:ext cx="11654118" cy="31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50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072057"/>
            <a:ext cx="3522785" cy="2074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RequireComponent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44" y="2578072"/>
            <a:ext cx="6315956" cy="301984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09598" y="3134285"/>
            <a:ext cx="3153510" cy="3914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336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Collision</a:t>
            </a: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OnCollisionEnter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OnCollisionStay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OnCollisionExit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90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OnCollisionEnter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r>
              <a:rPr lang="en-US" altLang="zh-TW" dirty="0"/>
              <a:t>Ensure whether the function name of that event is correct!</a:t>
            </a: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螢幕錄影_2016_03_24_19_11_11_6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2246" y="3271611"/>
            <a:ext cx="5510154" cy="2706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949349"/>
            <a:ext cx="4989775" cy="33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OnCollisionStay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bullet : is kinematic</a:t>
            </a: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 : freeze position constraint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909" y="4438002"/>
            <a:ext cx="3241216" cy="1836253"/>
          </a:xfrm>
          <a:prstGeom prst="rect">
            <a:avLst/>
          </a:prstGeom>
        </p:spPr>
      </p:pic>
      <p:pic>
        <p:nvPicPr>
          <p:cNvPr id="10" name="螢幕錄影_2016_03_28_18_00_59_6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74271" y="2177241"/>
            <a:ext cx="4808129" cy="35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2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collision function to detect whether the player is on ground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0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Trigger</a:t>
            </a: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OnTriggerEnter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OnTriggerStay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OnTriggerExit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95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Trigger</a:t>
            </a: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49" y="2356337"/>
            <a:ext cx="3308036" cy="412066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52" y="2356337"/>
            <a:ext cx="5394881" cy="41206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29995" y="4025236"/>
            <a:ext cx="3567420" cy="24517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81782" y="4129572"/>
            <a:ext cx="2177480" cy="5391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355495" y="4255596"/>
            <a:ext cx="1790828" cy="228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686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OnTriggerEnter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533391"/>
            <a:ext cx="3344091" cy="20807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461767"/>
            <a:ext cx="3840480" cy="1934464"/>
          </a:xfrm>
          <a:prstGeom prst="rect">
            <a:avLst/>
          </a:prstGeom>
        </p:spPr>
      </p:pic>
      <p:pic>
        <p:nvPicPr>
          <p:cNvPr id="10" name="螢幕錄影_2016_03_24_19_24_10_9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81947" y="2621489"/>
            <a:ext cx="5972197" cy="29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Last Class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E1380B-A83E-4680-9033-9E033C4D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Unity</a:t>
            </a:r>
          </a:p>
          <a:p>
            <a:r>
              <a:rPr lang="zh-TW" altLang="en-US" sz="2800" dirty="0">
                <a:hlinkClick r:id="rId2"/>
              </a:rPr>
              <a:t>統神端火鍋</a:t>
            </a:r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6" name="圖片 5" descr="一張含有 文字, 個人, 室內, 正在準備 的圖片&#10;&#10;自動產生的描述">
            <a:extLst>
              <a:ext uri="{FF2B5EF4-FFF2-40B4-BE49-F238E27FC236}">
                <a16:creationId xmlns:a16="http://schemas.microsoft.com/office/drawing/2014/main" id="{E96FD4CE-3484-47BB-A25C-BAB9B548C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4649"/>
            <a:ext cx="5454530" cy="49431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823DF4-F2E3-40B0-A96D-DB4CE1956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0" y="3515558"/>
            <a:ext cx="5216658" cy="32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46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trigger function to detect whether the player reaches the goal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3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Colliders action matrix</a:t>
            </a:r>
          </a:p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http://docs.unity3d.com/Manual/CollidersOverview.html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>
              <a:buNone/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49" y="2948508"/>
            <a:ext cx="8631963" cy="35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6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Rigidbody</a:t>
            </a:r>
            <a:r>
              <a:rPr lang="en-US" b="1" dirty="0">
                <a:ln/>
                <a:solidFill>
                  <a:schemeClr val="accent3"/>
                </a:solidFill>
              </a:rPr>
              <a:t> – constraints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螢幕錄影_2016_03_24_18_24_50_8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2891" y="2707090"/>
            <a:ext cx="7216593" cy="35441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08634"/>
            <a:ext cx="3364523" cy="21410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9600" y="4930843"/>
            <a:ext cx="2538046" cy="6188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02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constraints to make your player upright when running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38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Add force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607442"/>
            <a:ext cx="3703864" cy="29853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668994"/>
            <a:ext cx="4019550" cy="847725"/>
          </a:xfrm>
          <a:prstGeom prst="rect">
            <a:avLst/>
          </a:prstGeom>
        </p:spPr>
      </p:pic>
      <p:pic>
        <p:nvPicPr>
          <p:cNvPr id="12" name="螢幕錄影_2016_03_24_18_35_04_7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25113" y="2329049"/>
            <a:ext cx="6645638" cy="32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Add torque</a:t>
            </a:r>
          </a:p>
        </p:txBody>
      </p:sp>
      <p:pic>
        <p:nvPicPr>
          <p:cNvPr id="6" name="螢幕錄影_2016_03_24_18_39_46_4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3887" y="2607442"/>
            <a:ext cx="6128022" cy="3009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451740"/>
            <a:ext cx="3936274" cy="3013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648324"/>
            <a:ext cx="40290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9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Rotated coin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46" y="2307224"/>
            <a:ext cx="4689175" cy="356154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3" y="3513315"/>
            <a:ext cx="4029075" cy="114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19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Make the shield coin rotate continuously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32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Rigidbody</a:t>
            </a:r>
            <a:r>
              <a:rPr lang="en-US" b="1" dirty="0">
                <a:ln/>
                <a:solidFill>
                  <a:schemeClr val="accent3"/>
                </a:solidFill>
              </a:rPr>
              <a:t> – kinematic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" name="Record_2016_03_24_17_21_17_7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9974" y="2978556"/>
            <a:ext cx="6216513" cy="30529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4" y="3538132"/>
            <a:ext cx="3086531" cy="19338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4914" y="4403305"/>
            <a:ext cx="1526932" cy="212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28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Rigidbody</a:t>
            </a:r>
            <a:r>
              <a:rPr lang="en-US" b="1" dirty="0">
                <a:ln/>
                <a:solidFill>
                  <a:schemeClr val="accent3"/>
                </a:solidFill>
              </a:rPr>
              <a:t> – kinematic</a:t>
            </a: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Forces / collision and some physics will not affect the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rigidbody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Moving kinematic objects by your own code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9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5BF1AF-3389-4F37-BC83-591AFFDF7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6181817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FPS</a:t>
            </a:r>
            <a:r>
              <a:rPr lang="zh-TW" alt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zh-TW" b="1" dirty="0">
                <a:ln/>
                <a:solidFill>
                  <a:schemeClr val="accent3"/>
                </a:solidFill>
              </a:rPr>
              <a:t>(frame per second)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Different platforms have different computing power and different FPS</a:t>
            </a:r>
          </a:p>
          <a:p>
            <a:endParaRPr lang="en-US" dirty="0"/>
          </a:p>
          <a:p>
            <a:r>
              <a:rPr lang="en-US" dirty="0"/>
              <a:t>It’s why we need to use </a:t>
            </a:r>
            <a:r>
              <a:rPr lang="en-US" dirty="0" err="1"/>
              <a:t>Time.deltaTime</a:t>
            </a:r>
            <a:r>
              <a:rPr lang="en-US" dirty="0"/>
              <a:t> in Update()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167" y="1710994"/>
            <a:ext cx="4185669" cy="4689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Last Class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986911-92EA-41D8-B55F-708DA85BF2ED}"/>
              </a:ext>
            </a:extLst>
          </p:cNvPr>
          <p:cNvSpPr/>
          <p:nvPr/>
        </p:nvSpPr>
        <p:spPr>
          <a:xfrm>
            <a:off x="7188167" y="3622112"/>
            <a:ext cx="1796036" cy="25389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88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the kinematic object by your own code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85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Raycasting</a:t>
            </a: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2978333"/>
            <a:ext cx="7134225" cy="2219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7" y="5446804"/>
            <a:ext cx="40100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69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6" y="1722467"/>
            <a:ext cx="5180840" cy="3568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46" y="5398673"/>
            <a:ext cx="2789398" cy="1040227"/>
          </a:xfrm>
          <a:prstGeom prst="rect">
            <a:avLst/>
          </a:prstGeom>
        </p:spPr>
      </p:pic>
      <p:pic>
        <p:nvPicPr>
          <p:cNvPr id="9" name="螢幕錄影_2016_03_24_20_08_35_66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03012" y="1763469"/>
            <a:ext cx="5779388" cy="34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6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Raycasting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135086"/>
            <a:ext cx="5061203" cy="3341913"/>
          </a:xfrm>
          <a:prstGeom prst="rect">
            <a:avLst/>
          </a:prstGeom>
        </p:spPr>
      </p:pic>
      <p:pic>
        <p:nvPicPr>
          <p:cNvPr id="11" name="螢幕錄影_2016_03_24_19_45_24_8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8651" y="3009899"/>
            <a:ext cx="52959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Raycasting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Destroy the coin when it is clicked by the mouse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84" y="1572815"/>
            <a:ext cx="2077915" cy="51785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31" y="2856179"/>
            <a:ext cx="4713177" cy="36208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504483" y="5203405"/>
            <a:ext cx="2077916" cy="11973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571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can use mouse to delete a shield coin with a left click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96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your player to the position where your mouse clicks by left mouse button</a:t>
            </a:r>
          </a:p>
          <a:p>
            <a:r>
              <a:rPr lang="en-US" dirty="0" err="1"/>
              <a:t>ray_cast_hit.point</a:t>
            </a:r>
            <a:endParaRPr lang="en-US" dirty="0"/>
          </a:p>
          <a:p>
            <a:r>
              <a:rPr lang="en-US" dirty="0"/>
              <a:t>Vector3.Distance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37" y="3861320"/>
            <a:ext cx="4517524" cy="28899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67" y="3226577"/>
            <a:ext cx="4620270" cy="35247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85337" y="5703156"/>
            <a:ext cx="1509639" cy="3501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247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else can ray do 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13" y="2505809"/>
            <a:ext cx="7547574" cy="42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95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else can ray do 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22331"/>
            <a:ext cx="6991673" cy="39289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827613"/>
            <a:ext cx="3688079" cy="39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0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Scenes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Computer-Assisted Crafting of Wire Wrapped Jewelry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53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8FCA16-A37C-4F65-BFD2-3A8C105D8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FPS (frame per second) (happy math time)</a:t>
            </a:r>
          </a:p>
          <a:p>
            <a:r>
              <a:rPr lang="en-US" altLang="zh-TW" sz="2400" dirty="0" err="1"/>
              <a:t>movingSpeed</a:t>
            </a:r>
            <a:r>
              <a:rPr lang="en-US" altLang="zh-TW" sz="2400" dirty="0"/>
              <a:t> = 10f;</a:t>
            </a:r>
          </a:p>
          <a:p>
            <a:r>
              <a:rPr lang="en-US" altLang="zh-TW" sz="2400" dirty="0" err="1"/>
              <a:t>transform.localPosition</a:t>
            </a:r>
            <a:r>
              <a:rPr lang="en-US" altLang="zh-TW" sz="2400" dirty="0"/>
              <a:t> += </a:t>
            </a:r>
            <a:r>
              <a:rPr lang="en-US" altLang="zh-TW" sz="2400" dirty="0" err="1"/>
              <a:t>movingSpeed</a:t>
            </a:r>
            <a:r>
              <a:rPr lang="en-US" altLang="zh-TW" sz="2400" dirty="0"/>
              <a:t> * </a:t>
            </a:r>
            <a:r>
              <a:rPr lang="en-US" altLang="zh-TW" sz="2400" dirty="0" err="1"/>
              <a:t>Time.deltaTime</a:t>
            </a:r>
            <a:r>
              <a:rPr lang="en-US" altLang="zh-TW" sz="2400" dirty="0"/>
              <a:t> * Vector3.forward;</a:t>
            </a:r>
          </a:p>
          <a:p>
            <a:endParaRPr lang="en-US" altLang="zh-TW" sz="2800" dirty="0"/>
          </a:p>
          <a:p>
            <a:r>
              <a:rPr lang="en-US" altLang="zh-TW" sz="2800" dirty="0"/>
              <a:t>In 60 fps (maybe in PC platform)</a:t>
            </a:r>
          </a:p>
          <a:p>
            <a:pPr lvl="1"/>
            <a:r>
              <a:rPr lang="en-US" altLang="zh-TW" sz="2400" dirty="0"/>
              <a:t>Per Update event</a:t>
            </a:r>
            <a:r>
              <a:rPr lang="zh-TW" altLang="en-US" sz="2400" dirty="0"/>
              <a:t>：</a:t>
            </a:r>
            <a:r>
              <a:rPr lang="en-US" altLang="zh-TW" sz="2400" dirty="0"/>
              <a:t>10 * (1/60) * (0, 0, 1) = (0, 0, 1/6)</a:t>
            </a:r>
          </a:p>
          <a:p>
            <a:pPr lvl="1"/>
            <a:r>
              <a:rPr lang="en-US" altLang="zh-TW" sz="2400" dirty="0"/>
              <a:t>Per second</a:t>
            </a:r>
            <a:r>
              <a:rPr lang="zh-TW" altLang="en-US" sz="2400" dirty="0">
                <a:sym typeface="Wingdings" panose="05000000000000000000" pitchFamily="2" charset="2"/>
              </a:rPr>
              <a:t>：</a:t>
            </a:r>
            <a:r>
              <a:rPr lang="en-US" altLang="zh-TW" sz="2400" dirty="0">
                <a:sym typeface="Wingdings" panose="05000000000000000000" pitchFamily="2" charset="2"/>
              </a:rPr>
              <a:t>(0, 0, 1/6) * 60 = (0, 0, 10)</a:t>
            </a:r>
            <a:endParaRPr lang="en-US" altLang="zh-TW" sz="2400" dirty="0"/>
          </a:p>
          <a:p>
            <a:r>
              <a:rPr lang="en-US" altLang="zh-TW" sz="2800" dirty="0"/>
              <a:t>In 30 fps (maybe in Unity Editor)</a:t>
            </a:r>
          </a:p>
          <a:p>
            <a:pPr lvl="1"/>
            <a:r>
              <a:rPr lang="en-US" altLang="zh-TW" sz="2400" dirty="0"/>
              <a:t>Per Update event</a:t>
            </a:r>
            <a:r>
              <a:rPr lang="zh-TW" altLang="en-US" sz="2400" dirty="0"/>
              <a:t>：</a:t>
            </a:r>
            <a:r>
              <a:rPr lang="en-US" altLang="zh-TW" sz="2400" dirty="0"/>
              <a:t>10 * (1/30) * (0, 0, 1) = (0, 0, 1/3)</a:t>
            </a:r>
          </a:p>
          <a:p>
            <a:pPr lvl="1"/>
            <a:r>
              <a:rPr lang="en-US" altLang="zh-TW" sz="2400" dirty="0"/>
              <a:t>Per second</a:t>
            </a:r>
            <a:r>
              <a:rPr lang="zh-TW" altLang="en-US" sz="2400" dirty="0">
                <a:sym typeface="Wingdings" panose="05000000000000000000" pitchFamily="2" charset="2"/>
              </a:rPr>
              <a:t>：</a:t>
            </a:r>
            <a:r>
              <a:rPr lang="en-US" altLang="zh-TW" sz="2400" dirty="0">
                <a:sym typeface="Wingdings" panose="05000000000000000000" pitchFamily="2" charset="2"/>
              </a:rPr>
              <a:t>(0, 0, 1/3) * 30 = (0, 0, 10)</a:t>
            </a:r>
            <a:endParaRPr lang="en-US" altLang="zh-TW" sz="24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Last Class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42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9" name="圖片 8" descr="一張含有 地圖 的圖片&#10;&#10;自動產生的描述">
            <a:extLst>
              <a:ext uri="{FF2B5EF4-FFF2-40B4-BE49-F238E27FC236}">
                <a16:creationId xmlns:a16="http://schemas.microsoft.com/office/drawing/2014/main" id="{887A51D3-2686-4DC3-B079-934909D3F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68" y="2385507"/>
            <a:ext cx="7761444" cy="436581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691570-D983-45DD-9534-41BEC473F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Menu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70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55" y="1775192"/>
            <a:ext cx="4836870" cy="49761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Create a new scene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7979022" y="3228825"/>
            <a:ext cx="1197428" cy="227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83" y="3294225"/>
            <a:ext cx="2996997" cy="193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63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15" y="1775192"/>
            <a:ext cx="4545914" cy="49761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Build Settings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75" y="3054074"/>
            <a:ext cx="2362530" cy="26483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734506" y="3846231"/>
            <a:ext cx="1197428" cy="227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882481" y="3223697"/>
            <a:ext cx="428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Click to add the active(current) scene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6556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40" y="3223944"/>
            <a:ext cx="7298319" cy="28427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Make scene in build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2552603" y="3812258"/>
            <a:ext cx="214769" cy="227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574776" y="4740156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Activate “menu”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79780" y="3833228"/>
            <a:ext cx="297801" cy="471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9907803" y="4039055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Scene index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0538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Menu scene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6" y="2435469"/>
            <a:ext cx="3954527" cy="433234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58" y="1775191"/>
            <a:ext cx="6646079" cy="49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93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Menu scene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38" y="2773362"/>
            <a:ext cx="3562847" cy="26292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74" y="1881873"/>
            <a:ext cx="4520050" cy="4976127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4501662" y="4193931"/>
            <a:ext cx="4484076" cy="2461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620365" y="4369936"/>
            <a:ext cx="1740619" cy="191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719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62" y="1775192"/>
            <a:ext cx="8173975" cy="49761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Menu scene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7104443" y="2497175"/>
            <a:ext cx="1133950" cy="325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9768253" y="2338755"/>
            <a:ext cx="1660183" cy="334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9015145" y="3818792"/>
            <a:ext cx="1491664" cy="357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038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Menu scene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91508"/>
            <a:ext cx="3990044" cy="435981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2" t="1" b="1391"/>
          <a:stretch/>
        </p:blipFill>
        <p:spPr>
          <a:xfrm>
            <a:off x="6063837" y="2329834"/>
            <a:ext cx="4123593" cy="448315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250298" y="4246844"/>
            <a:ext cx="1233779" cy="219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309515" y="3177114"/>
            <a:ext cx="833170" cy="16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7454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6" y="3026523"/>
            <a:ext cx="3562847" cy="262926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Menu scene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2152190" y="4766618"/>
            <a:ext cx="1074588" cy="174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309515" y="3177114"/>
            <a:ext cx="833170" cy="16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098" y="1930996"/>
            <a:ext cx="5001323" cy="4820323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3520796" y="4615962"/>
            <a:ext cx="5816635" cy="2461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99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473" y="2760170"/>
            <a:ext cx="6644782" cy="39911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Start button script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69</a:t>
            </a:fld>
            <a:endParaRPr lang="en-US"/>
          </a:p>
        </p:txBody>
      </p:sp>
      <p:cxnSp>
        <p:nvCxnSpPr>
          <p:cNvPr id="11" name="直線單箭頭接點 10"/>
          <p:cNvCxnSpPr>
            <a:stCxn id="12" idx="3"/>
          </p:cNvCxnSpPr>
          <p:nvPr/>
        </p:nvCxnSpPr>
        <p:spPr>
          <a:xfrm>
            <a:off x="2615937" y="2917116"/>
            <a:ext cx="1032871" cy="9681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0677" y="2732450"/>
            <a:ext cx="258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 use those interface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349869" y="4183028"/>
            <a:ext cx="954691" cy="2214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-62635" y="4089409"/>
            <a:ext cx="350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 use the “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SceneManager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7829810" y="3566529"/>
            <a:ext cx="1138344" cy="7272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8725792" y="3126129"/>
            <a:ext cx="253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click interface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435961" y="3885238"/>
            <a:ext cx="24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click function</a:t>
            </a:r>
          </a:p>
        </p:txBody>
      </p:sp>
      <p:cxnSp>
        <p:nvCxnSpPr>
          <p:cNvPr id="28" name="直線單箭頭接點 27"/>
          <p:cNvCxnSpPr/>
          <p:nvPr/>
        </p:nvCxnSpPr>
        <p:spPr>
          <a:xfrm flipH="1">
            <a:off x="7702062" y="4064049"/>
            <a:ext cx="1694487" cy="6916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9396549" y="5166615"/>
            <a:ext cx="210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 to the scene 1</a:t>
            </a:r>
          </a:p>
        </p:txBody>
      </p:sp>
      <p:cxnSp>
        <p:nvCxnSpPr>
          <p:cNvPr id="32" name="直線單箭頭接點 31"/>
          <p:cNvCxnSpPr/>
          <p:nvPr/>
        </p:nvCxnSpPr>
        <p:spPr>
          <a:xfrm flipH="1">
            <a:off x="6567854" y="5351281"/>
            <a:ext cx="2584855" cy="86488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34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E276745B-B555-41C9-B636-AA8B1FAE0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68"/>
          <a:stretch/>
        </p:blipFill>
        <p:spPr>
          <a:xfrm>
            <a:off x="1080207" y="2624911"/>
            <a:ext cx="5576007" cy="37758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AC4232-54D1-438F-AA73-8C5A2A542584}"/>
              </a:ext>
            </a:extLst>
          </p:cNvPr>
          <p:cNvSpPr/>
          <p:nvPr/>
        </p:nvSpPr>
        <p:spPr>
          <a:xfrm>
            <a:off x="1660124" y="3515035"/>
            <a:ext cx="2565397" cy="3012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70D654-D88A-412B-8850-3FC3795B8A56}"/>
              </a:ext>
            </a:extLst>
          </p:cNvPr>
          <p:cNvSpPr/>
          <p:nvPr/>
        </p:nvSpPr>
        <p:spPr>
          <a:xfrm>
            <a:off x="1660124" y="3862413"/>
            <a:ext cx="2565397" cy="3012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個人, 牆, 室內 的圖片&#10;&#10;自動產生的描述">
            <a:extLst>
              <a:ext uri="{FF2B5EF4-FFF2-40B4-BE49-F238E27FC236}">
                <a16:creationId xmlns:a16="http://schemas.microsoft.com/office/drawing/2014/main" id="{05625BFB-00F1-4483-8E04-EF3488A0F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31" y="3382961"/>
            <a:ext cx="4652506" cy="225978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E1E40E9-F03A-4C50-B91F-12F91F06BBFA}"/>
              </a:ext>
            </a:extLst>
          </p:cNvPr>
          <p:cNvSpPr txBox="1"/>
          <p:nvPr/>
        </p:nvSpPr>
        <p:spPr>
          <a:xfrm>
            <a:off x="9316291" y="2785112"/>
            <a:ext cx="1327608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White ??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9D2DC0-7946-43D3-8366-B5BD6C57C83A}"/>
              </a:ext>
            </a:extLst>
          </p:cNvPr>
          <p:cNvSpPr txBox="1"/>
          <p:nvPr/>
        </p:nvSpPr>
        <p:spPr>
          <a:xfrm>
            <a:off x="7426644" y="5718948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</a:rPr>
              <a:t>Blue ??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1B369E7-38CE-409A-9D77-C88E01BE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185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When you go to other scene, those </a:t>
            </a:r>
            <a:r>
              <a:rPr lang="en-US" altLang="zh-TW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gameobject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the current scene would be destroyed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you want to preserve some </a:t>
            </a:r>
            <a:r>
              <a:rPr lang="en-US" altLang="zh-TW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gameobjects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please use “</a:t>
            </a:r>
            <a:r>
              <a:rPr lang="en-US" altLang="zh-TW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DontDestroyOnLoad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endParaRPr lang="en-US" altLang="zh-TW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54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322" y="1775192"/>
            <a:ext cx="4456873" cy="49891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30" y="3021820"/>
            <a:ext cx="4305901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661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Exit the game</a:t>
            </a:r>
            <a:endParaRPr lang="en-US" altLang="zh-TW" b="1" dirty="0">
              <a:ln/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410" y="3520761"/>
            <a:ext cx="4801270" cy="215295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351373" y="5135055"/>
            <a:ext cx="1796878" cy="4471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9057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scene as your game menu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22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your scene get darker when a scene changes to another scene, please take </a:t>
            </a:r>
            <a:r>
              <a:rPr lang="en-US" altLang="zh-TW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http://answers.unity3d.com/questions/918371/models-get-much-darker-when-switching-levels-but-a.html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as reference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occur only in editor mode  </a:t>
            </a:r>
            <a:endParaRPr lang="en-US" altLang="zh-TW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23" y="4122807"/>
            <a:ext cx="3943466" cy="26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49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71" y="2339176"/>
            <a:ext cx="3810532" cy="40201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56" y="1626389"/>
            <a:ext cx="3498679" cy="5124930"/>
          </a:xfr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016287" y="5673168"/>
            <a:ext cx="1197428" cy="227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845142" y="2800810"/>
            <a:ext cx="203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Disable “Auto”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71186" y="2942514"/>
            <a:ext cx="1988376" cy="328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410057" y="2942514"/>
            <a:ext cx="438147" cy="227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9793698" y="3376221"/>
            <a:ext cx="229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Click !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71186" y="2553978"/>
            <a:ext cx="1222512" cy="388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021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9" name="圖片 8" descr="一張含有 地圖 的圖片&#10;&#10;自動產生的描述">
            <a:extLst>
              <a:ext uri="{FF2B5EF4-FFF2-40B4-BE49-F238E27FC236}">
                <a16:creationId xmlns:a16="http://schemas.microsoft.com/office/drawing/2014/main" id="{887A51D3-2686-4DC3-B079-934909D3FD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90" y="4753173"/>
            <a:ext cx="3581589" cy="201464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691570-D983-45DD-9534-41BEC473F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Why do we need Menu ??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B6D10DB-584F-4EA3-91AA-135D22E0FC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90" y="2359600"/>
            <a:ext cx="3581589" cy="2275153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CBF6952C-4A48-4E66-B408-21764C1160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43" y="2359601"/>
            <a:ext cx="3036347" cy="2275152"/>
          </a:xfrm>
          <a:prstGeom prst="rect">
            <a:avLst/>
          </a:prstGeom>
        </p:spPr>
      </p:pic>
      <p:pic>
        <p:nvPicPr>
          <p:cNvPr id="11" name="圖片 10" descr="一張含有 文字, 大自然, 雲朵 的圖片&#10;&#10;自動產生的描述">
            <a:extLst>
              <a:ext uri="{FF2B5EF4-FFF2-40B4-BE49-F238E27FC236}">
                <a16:creationId xmlns:a16="http://schemas.microsoft.com/office/drawing/2014/main" id="{E984E881-C90C-4750-A1C4-EB92B66121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r="5021"/>
          <a:stretch/>
        </p:blipFill>
        <p:spPr>
          <a:xfrm>
            <a:off x="5758443" y="4753173"/>
            <a:ext cx="3036347" cy="1998146"/>
          </a:xfrm>
          <a:prstGeom prst="rect">
            <a:avLst/>
          </a:prstGeom>
        </p:spPr>
      </p:pic>
      <p:pic>
        <p:nvPicPr>
          <p:cNvPr id="16" name="圖片 15" descr="一張含有 地圖 的圖片&#10;&#10;自動產生的描述">
            <a:extLst>
              <a:ext uri="{FF2B5EF4-FFF2-40B4-BE49-F238E27FC236}">
                <a16:creationId xmlns:a16="http://schemas.microsoft.com/office/drawing/2014/main" id="{273D6449-7F0C-4E86-9A84-8B1B89121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081" y="2363406"/>
            <a:ext cx="2440769" cy="433914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C15530F-1538-4F56-9956-E2701FF4CEE9}"/>
              </a:ext>
            </a:extLst>
          </p:cNvPr>
          <p:cNvSpPr txBox="1"/>
          <p:nvPr/>
        </p:nvSpPr>
        <p:spPr>
          <a:xfrm>
            <a:off x="5618991" y="1664764"/>
            <a:ext cx="580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 doesn’t </a:t>
            </a:r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Pokemon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Go design a menu only ?? </a:t>
            </a:r>
            <a:endParaRPr lang="zh-TW" altLang="en-US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03965C3-1861-4F2E-A308-352C8B347DA2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8523921" y="2034096"/>
            <a:ext cx="1665545" cy="32931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257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Multiple Scenes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Merge your practice and homework!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03828" y="397489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Copy it!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7"/>
          <a:stretch/>
        </p:blipFill>
        <p:spPr>
          <a:xfrm>
            <a:off x="6443655" y="2808041"/>
            <a:ext cx="3168702" cy="86506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9"/>
          <a:stretch/>
        </p:blipFill>
        <p:spPr>
          <a:xfrm>
            <a:off x="579563" y="2804206"/>
            <a:ext cx="3156414" cy="8650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86998" y="2734963"/>
            <a:ext cx="773619" cy="2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1872343" y="3453006"/>
            <a:ext cx="442395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34804" y="2804206"/>
            <a:ext cx="773619" cy="2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62" y="4344222"/>
            <a:ext cx="4667902" cy="159089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3" y="4196565"/>
            <a:ext cx="4105848" cy="188621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67649" y="3236739"/>
            <a:ext cx="1030296" cy="432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67648" y="4702597"/>
            <a:ext cx="1490121" cy="138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2373807" y="5042263"/>
            <a:ext cx="3809279" cy="15138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835526" y="4344222"/>
            <a:ext cx="773619" cy="2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6185290" y="4894532"/>
            <a:ext cx="773619" cy="2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278012" y="4165123"/>
            <a:ext cx="857074" cy="290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0032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Merge your practice and homework!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※The same name of the scripts will cause error!</a:t>
            </a:r>
            <a:endParaRPr lang="en-US" altLang="zh-TW" b="1" dirty="0">
              <a:ln/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08925" y="317944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Copy it!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443" y="3548772"/>
            <a:ext cx="3868772" cy="159089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34" y="3364106"/>
            <a:ext cx="4052940" cy="1886213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172745" y="3907147"/>
            <a:ext cx="1490121" cy="138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2878904" y="4246813"/>
            <a:ext cx="3809279" cy="15138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413201" y="3506059"/>
            <a:ext cx="904971" cy="296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6690387" y="4099082"/>
            <a:ext cx="773619" cy="2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783109" y="3369673"/>
            <a:ext cx="857074" cy="290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53738" y="4006376"/>
            <a:ext cx="1165751" cy="2037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753498" y="4681290"/>
            <a:ext cx="1165751" cy="2037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97" y="5678583"/>
            <a:ext cx="731622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512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Correct the script name!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※Change both the script name and class name</a:t>
            </a:r>
            <a:endParaRPr lang="en-US" altLang="zh-TW" b="1" dirty="0">
              <a:ln/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65" y="3447451"/>
            <a:ext cx="1514687" cy="6954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5" y="3480793"/>
            <a:ext cx="1505160" cy="62873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9" y="4633164"/>
            <a:ext cx="4163006" cy="183858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62" y="4552190"/>
            <a:ext cx="4277322" cy="200052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352802" y="3575793"/>
            <a:ext cx="925618" cy="219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577496" y="6078583"/>
            <a:ext cx="905933" cy="393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8503679" y="6078582"/>
            <a:ext cx="1006081" cy="393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561562" y="3618508"/>
            <a:ext cx="925618" cy="219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987010" y="3577842"/>
            <a:ext cx="1283161" cy="59287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>
            <a:off x="4910157" y="5381207"/>
            <a:ext cx="1455809" cy="59287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72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33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/>
              <a:t>Game (Program) Logic Practice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11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Game (Program) Logic Practice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23" y="4122807"/>
            <a:ext cx="3943466" cy="264810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048D13-7935-4367-897E-4A22CB836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Not only your codes but also all of your 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Documents</a:t>
            </a:r>
          </a:p>
          <a:p>
            <a:endParaRPr lang="en-US" dirty="0"/>
          </a:p>
          <a:p>
            <a:r>
              <a:rPr lang="en-US" dirty="0"/>
              <a:t>Art works</a:t>
            </a:r>
          </a:p>
        </p:txBody>
      </p:sp>
    </p:spTree>
    <p:extLst>
      <p:ext uri="{BB962C8B-B14F-4D97-AF65-F5344CB8AC3E}">
        <p14:creationId xmlns:p14="http://schemas.microsoft.com/office/powerpoint/2010/main" val="5960004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Viking game</a:t>
            </a:r>
          </a:p>
          <a:p>
            <a:pPr lvl="1"/>
            <a:r>
              <a:rPr lang="en-US" altLang="zh-TW" dirty="0"/>
              <a:t>Randomly generate some shield coins</a:t>
            </a:r>
          </a:p>
          <a:p>
            <a:pPr lvl="1"/>
            <a:r>
              <a:rPr lang="en-US" altLang="zh-TW" dirty="0"/>
              <a:t>A game menu which can start your game and exit your application</a:t>
            </a:r>
          </a:p>
          <a:p>
            <a:pPr lvl="1"/>
            <a:r>
              <a:rPr lang="en-US" altLang="zh-TW" dirty="0"/>
              <a:t>Your game scene must has the capability of coming back to your game menu</a:t>
            </a:r>
          </a:p>
          <a:p>
            <a:pPr lvl="1"/>
            <a:r>
              <a:rPr lang="en-US" altLang="zh-TW" dirty="0"/>
              <a:t>Game logic for </a:t>
            </a:r>
            <a:r>
              <a:rPr lang="en-US" altLang="zh-TW" dirty="0" err="1"/>
              <a:t>VikingRun</a:t>
            </a:r>
            <a:r>
              <a:rPr lang="en-US" altLang="zh-TW" dirty="0"/>
              <a:t> (</a:t>
            </a:r>
            <a:r>
              <a:rPr lang="en-US" altLang="zh-TW" dirty="0" err="1"/>
              <a:t>TempleRun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altLang="zh-TW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78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494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Next Class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zh-TW" altLang="en-US" b="1" dirty="0">
                <a:ln/>
                <a:solidFill>
                  <a:schemeClr val="accent3"/>
                </a:solidFill>
              </a:rPr>
              <a:t>炎姬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zh-TW" altLang="en-US" dirty="0">
                <a:hlinkClick r:id="rId4"/>
              </a:rPr>
              <a:t>炎姬</a:t>
            </a:r>
            <a:r>
              <a:rPr lang="en-US" altLang="zh-TW" dirty="0">
                <a:hlinkClick r:id="rId4"/>
              </a:rPr>
              <a:t>_</a:t>
            </a:r>
            <a:r>
              <a:rPr lang="zh-TW" altLang="en-US" dirty="0">
                <a:hlinkClick r:id="rId4"/>
              </a:rPr>
              <a:t>宣傳</a:t>
            </a:r>
            <a:endParaRPr lang="en-US" dirty="0"/>
          </a:p>
        </p:txBody>
      </p:sp>
      <p:pic>
        <p:nvPicPr>
          <p:cNvPr id="6" name="圖片 5" descr="一張含有 個人, 牆, 室內, 人 的圖片&#10;&#10;自動產生的描述">
            <a:extLst>
              <a:ext uri="{FF2B5EF4-FFF2-40B4-BE49-F238E27FC236}">
                <a16:creationId xmlns:a16="http://schemas.microsoft.com/office/drawing/2014/main" id="{653AA406-E9CD-432C-9CAA-0A17D128F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66" y="3607036"/>
            <a:ext cx="4296362" cy="2416703"/>
          </a:xfrm>
          <a:prstGeom prst="rect">
            <a:avLst/>
          </a:prstGeom>
        </p:spPr>
      </p:pic>
      <p:pic>
        <p:nvPicPr>
          <p:cNvPr id="3" name="炎姬_宣傳 (1080p)">
            <a:hlinkClick r:id="" action="ppaction://media"/>
            <a:extLst>
              <a:ext uri="{FF2B5EF4-FFF2-40B4-BE49-F238E27FC236}">
                <a16:creationId xmlns:a16="http://schemas.microsoft.com/office/drawing/2014/main" id="{CD95EE1C-5F4B-4D33-A422-917452D6B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2898961"/>
            <a:ext cx="6848634" cy="3852357"/>
          </a:xfrm>
          <a:prstGeom prst="rect">
            <a:avLst/>
          </a:prstGeom>
        </p:spPr>
      </p:pic>
      <p:pic>
        <p:nvPicPr>
          <p:cNvPr id="7" name="內容版面配置區 14" descr="一張含有 美工圖案 的圖片&#10;&#10;自動產生的描述">
            <a:extLst>
              <a:ext uri="{FF2B5EF4-FFF2-40B4-BE49-F238E27FC236}">
                <a16:creationId xmlns:a16="http://schemas.microsoft.com/office/drawing/2014/main" id="{39282704-1FFB-4D2F-8995-C3273857B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" y="1927412"/>
            <a:ext cx="12120657" cy="45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>
              <a:buNone/>
            </a:pP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your listening!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4" y="4255906"/>
            <a:ext cx="2143125" cy="21431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360001-6C36-41E2-B927-F3F57F645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18" y="4255906"/>
            <a:ext cx="2143125" cy="214312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053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50865B5-633B-4028-9756-41357EF2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Make a Prefab</a:t>
            </a:r>
            <a:r>
              <a:rPr lang="zh-TW" alt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zh-TW" b="1" dirty="0">
                <a:ln/>
                <a:solidFill>
                  <a:schemeClr val="accent3"/>
                </a:solidFill>
              </a:rPr>
              <a:t>(prefabricated object)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8C0088F-0D43-4DD0-B70D-D301C3DBB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29" y="2453951"/>
            <a:ext cx="3029862" cy="429736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91FF78A-26EC-45DB-BE01-1587E353A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624" y="2422571"/>
            <a:ext cx="3063581" cy="4333413"/>
          </a:xfrm>
          <a:prstGeom prst="rect">
            <a:avLst/>
          </a:prstGeom>
        </p:spPr>
      </p:pic>
      <p:sp>
        <p:nvSpPr>
          <p:cNvPr id="17" name="向右箭號 8">
            <a:extLst>
              <a:ext uri="{FF2B5EF4-FFF2-40B4-BE49-F238E27FC236}">
                <a16:creationId xmlns:a16="http://schemas.microsoft.com/office/drawing/2014/main" id="{503EDD39-C70F-4095-917C-BB47FA3C73E6}"/>
              </a:ext>
            </a:extLst>
          </p:cNvPr>
          <p:cNvSpPr/>
          <p:nvPr/>
        </p:nvSpPr>
        <p:spPr>
          <a:xfrm>
            <a:off x="5737919" y="4932725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D8FB5AD-7B8D-4956-B42E-D289A03B5BD3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395902" y="4030824"/>
            <a:ext cx="252367" cy="110038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8183E0-0072-4A45-841E-98DE0679DAFE}"/>
              </a:ext>
            </a:extLst>
          </p:cNvPr>
          <p:cNvSpPr txBox="1"/>
          <p:nvPr/>
        </p:nvSpPr>
        <p:spPr>
          <a:xfrm>
            <a:off x="3679636" y="417482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Drag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DFF344D-B663-4140-937D-D6C9EFF2D04F}"/>
              </a:ext>
            </a:extLst>
          </p:cNvPr>
          <p:cNvSpPr/>
          <p:nvPr/>
        </p:nvSpPr>
        <p:spPr>
          <a:xfrm>
            <a:off x="2015412" y="3862237"/>
            <a:ext cx="2760979" cy="1685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0C42A2-DCA9-4373-8375-47BB4650FF6A}"/>
              </a:ext>
            </a:extLst>
          </p:cNvPr>
          <p:cNvSpPr/>
          <p:nvPr/>
        </p:nvSpPr>
        <p:spPr>
          <a:xfrm>
            <a:off x="7577561" y="3872203"/>
            <a:ext cx="2760979" cy="1685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31134D1-4EA4-4415-A9B6-88F62A4F98FB}"/>
              </a:ext>
            </a:extLst>
          </p:cNvPr>
          <p:cNvSpPr/>
          <p:nvPr/>
        </p:nvSpPr>
        <p:spPr>
          <a:xfrm>
            <a:off x="8704555" y="4932725"/>
            <a:ext cx="812667" cy="8056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7DFF630-E387-4601-9B96-D9A85211C81D}"/>
              </a:ext>
            </a:extLst>
          </p:cNvPr>
          <p:cNvSpPr txBox="1"/>
          <p:nvPr/>
        </p:nvSpPr>
        <p:spPr>
          <a:xfrm>
            <a:off x="10531163" y="357325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Blue text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ACF5C90-3B52-4D3F-902F-5DA7137C62F6}"/>
              </a:ext>
            </a:extLst>
          </p:cNvPr>
          <p:cNvSpPr txBox="1"/>
          <p:nvPr/>
        </p:nvSpPr>
        <p:spPr>
          <a:xfrm>
            <a:off x="10394526" y="3862237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Prefab instance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7716510-EE09-4EAB-BC00-6E3A17BEDFC4}"/>
              </a:ext>
            </a:extLst>
          </p:cNvPr>
          <p:cNvSpPr txBox="1"/>
          <p:nvPr/>
        </p:nvSpPr>
        <p:spPr>
          <a:xfrm>
            <a:off x="10423205" y="5012922"/>
            <a:ext cx="14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Prefab Asset</a:t>
            </a:r>
          </a:p>
        </p:txBody>
      </p:sp>
    </p:spTree>
    <p:extLst>
      <p:ext uri="{BB962C8B-B14F-4D97-AF65-F5344CB8AC3E}">
        <p14:creationId xmlns:p14="http://schemas.microsoft.com/office/powerpoint/2010/main" val="2467480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11258</TotalTime>
  <Words>1536</Words>
  <Application>Microsoft Office PowerPoint</Application>
  <PresentationFormat>寬螢幕</PresentationFormat>
  <Paragraphs>479</Paragraphs>
  <Slides>85</Slides>
  <Notes>22</Notes>
  <HiddenSlides>0</HiddenSlides>
  <MMClips>13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85</vt:i4>
      </vt:variant>
    </vt:vector>
  </HeadingPairs>
  <TitlesOfParts>
    <vt:vector size="96" baseType="lpstr">
      <vt:lpstr>Adobe 黑体 Std R</vt:lpstr>
      <vt:lpstr>Roboto</vt:lpstr>
      <vt:lpstr>微軟正黑體</vt:lpstr>
      <vt:lpstr>新細明體</vt:lpstr>
      <vt:lpstr>Arial</vt:lpstr>
      <vt:lpstr>Calibri</vt:lpstr>
      <vt:lpstr>Corbel</vt:lpstr>
      <vt:lpstr>Wingdings</vt:lpstr>
      <vt:lpstr>Wingdings 2</vt:lpstr>
      <vt:lpstr>Wingdings 3</vt:lpstr>
      <vt:lpstr>模組</vt:lpstr>
      <vt:lpstr>             Introduction to Unity</vt:lpstr>
      <vt:lpstr>Outline</vt:lpstr>
      <vt:lpstr>Outline</vt:lpstr>
      <vt:lpstr>Last Class</vt:lpstr>
      <vt:lpstr>Last Class</vt:lpstr>
      <vt:lpstr>Last Class</vt:lpstr>
      <vt:lpstr>Last Class</vt:lpstr>
      <vt:lpstr>Outline</vt:lpstr>
      <vt:lpstr>Prefab</vt:lpstr>
      <vt:lpstr>Prefab</vt:lpstr>
      <vt:lpstr>Prefab</vt:lpstr>
      <vt:lpstr>Prefab</vt:lpstr>
      <vt:lpstr>Prefab</vt:lpstr>
      <vt:lpstr>Prefab</vt:lpstr>
      <vt:lpstr>Prefab</vt:lpstr>
      <vt:lpstr>Prefab</vt:lpstr>
      <vt:lpstr>Prefab</vt:lpstr>
      <vt:lpstr>Prefab</vt:lpstr>
      <vt:lpstr>Prefab</vt:lpstr>
      <vt:lpstr>Prefab</vt:lpstr>
      <vt:lpstr>Practices</vt:lpstr>
      <vt:lpstr>Introduction</vt:lpstr>
      <vt:lpstr>Outline</vt:lpstr>
      <vt:lpstr>Physics</vt:lpstr>
      <vt:lpstr>Physics</vt:lpstr>
      <vt:lpstr>Physics</vt:lpstr>
      <vt:lpstr>Physics</vt:lpstr>
      <vt:lpstr>Physics</vt:lpstr>
      <vt:lpstr>Physics</vt:lpstr>
      <vt:lpstr>Practices</vt:lpstr>
      <vt:lpstr>Physics</vt:lpstr>
      <vt:lpstr>Physics</vt:lpstr>
      <vt:lpstr>Physics</vt:lpstr>
      <vt:lpstr>Physics</vt:lpstr>
      <vt:lpstr>Physics</vt:lpstr>
      <vt:lpstr>Practices</vt:lpstr>
      <vt:lpstr>Physics</vt:lpstr>
      <vt:lpstr>Physics</vt:lpstr>
      <vt:lpstr>Physics</vt:lpstr>
      <vt:lpstr>Practices</vt:lpstr>
      <vt:lpstr>Physics</vt:lpstr>
      <vt:lpstr>Physics</vt:lpstr>
      <vt:lpstr>Practices</vt:lpstr>
      <vt:lpstr>Physics</vt:lpstr>
      <vt:lpstr>Physics</vt:lpstr>
      <vt:lpstr>Physics</vt:lpstr>
      <vt:lpstr>Practices</vt:lpstr>
      <vt:lpstr>Physics</vt:lpstr>
      <vt:lpstr>Physics</vt:lpstr>
      <vt:lpstr>Practices</vt:lpstr>
      <vt:lpstr>Physics</vt:lpstr>
      <vt:lpstr>Physics</vt:lpstr>
      <vt:lpstr>Physics</vt:lpstr>
      <vt:lpstr>Physics</vt:lpstr>
      <vt:lpstr>Practices</vt:lpstr>
      <vt:lpstr>Practices</vt:lpstr>
      <vt:lpstr>Physics</vt:lpstr>
      <vt:lpstr>Physics</vt:lpstr>
      <vt:lpstr>Outline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Practices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Outline</vt:lpstr>
      <vt:lpstr>Game (Program) Logic Practice</vt:lpstr>
      <vt:lpstr>Homework</vt:lpstr>
      <vt:lpstr>Outline</vt:lpstr>
      <vt:lpstr>Next Class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creator>Toby</dc:creator>
  <cp:lastModifiedBy>YehWeiHsin</cp:lastModifiedBy>
  <cp:revision>829</cp:revision>
  <dcterms:created xsi:type="dcterms:W3CDTF">2015-04-24T18:34:24Z</dcterms:created>
  <dcterms:modified xsi:type="dcterms:W3CDTF">2021-12-20T07:51:17Z</dcterms:modified>
</cp:coreProperties>
</file>